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307" r:id="rId2"/>
    <p:sldId id="308" r:id="rId3"/>
    <p:sldId id="309" r:id="rId4"/>
    <p:sldId id="310" r:id="rId5"/>
    <p:sldId id="311" r:id="rId6"/>
    <p:sldId id="313" r:id="rId7"/>
    <p:sldId id="314" r:id="rId8"/>
    <p:sldId id="312" r:id="rId9"/>
    <p:sldId id="316" r:id="rId10"/>
    <p:sldId id="317" r:id="rId11"/>
    <p:sldId id="318" r:id="rId12"/>
    <p:sldId id="315" r:id="rId13"/>
    <p:sldId id="319" r:id="rId14"/>
    <p:sldId id="320" r:id="rId15"/>
    <p:sldId id="321" r:id="rId16"/>
    <p:sldId id="322" r:id="rId17"/>
    <p:sldId id="323" r:id="rId18"/>
    <p:sldId id="324" r:id="rId19"/>
  </p:sldIdLst>
  <p:sldSz cx="9144000" cy="6858000" type="screen4x3"/>
  <p:notesSz cx="6807200" cy="99393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8000"/>
    <a:srgbClr val="0033CC"/>
    <a:srgbClr val="0000CC"/>
    <a:srgbClr val="FFFF66"/>
    <a:srgbClr val="9A0000"/>
    <a:srgbClr val="8AB967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8" autoAdjust="0"/>
    <p:restoredTop sz="77888" autoAdjust="0"/>
  </p:normalViewPr>
  <p:slideViewPr>
    <p:cSldViewPr>
      <p:cViewPr varScale="1">
        <p:scale>
          <a:sx n="129" d="100"/>
          <a:sy n="129" d="100"/>
        </p:scale>
        <p:origin x="1200" y="19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318" cy="497285"/>
          </a:xfrm>
          <a:prstGeom prst="rect">
            <a:avLst/>
          </a:prstGeom>
        </p:spPr>
        <p:txBody>
          <a:bodyPr vert="horz" lIns="91547" tIns="45774" rIns="91547" bIns="45774" rtlCol="0"/>
          <a:lstStyle>
            <a:lvl1pPr algn="l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5293" y="0"/>
            <a:ext cx="2950318" cy="497285"/>
          </a:xfrm>
          <a:prstGeom prst="rect">
            <a:avLst/>
          </a:prstGeom>
        </p:spPr>
        <p:txBody>
          <a:bodyPr vert="horz" lIns="91547" tIns="45774" rIns="91547" bIns="45774" rtlCol="0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1B6B25D0-CED6-4FA3-9FBD-76C0D398135E}" type="datetimeFigureOut">
              <a:rPr lang="en-US"/>
              <a:pPr>
                <a:defRPr/>
              </a:pPr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464"/>
            <a:ext cx="2950318" cy="497285"/>
          </a:xfrm>
          <a:prstGeom prst="rect">
            <a:avLst/>
          </a:prstGeom>
        </p:spPr>
        <p:txBody>
          <a:bodyPr vert="horz" lIns="91547" tIns="45774" rIns="91547" bIns="45774" rtlCol="0" anchor="b"/>
          <a:lstStyle>
            <a:lvl1pPr algn="l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5293" y="9440464"/>
            <a:ext cx="2950318" cy="497285"/>
          </a:xfrm>
          <a:prstGeom prst="rect">
            <a:avLst/>
          </a:prstGeom>
        </p:spPr>
        <p:txBody>
          <a:bodyPr vert="horz" lIns="91547" tIns="45774" rIns="91547" bIns="45774" rtlCol="0" anchor="b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D46DE47E-8D15-4799-B9EE-D64C05C65F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48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318" cy="497285"/>
          </a:xfrm>
          <a:prstGeom prst="rect">
            <a:avLst/>
          </a:prstGeom>
        </p:spPr>
        <p:txBody>
          <a:bodyPr vert="horz" wrap="square" lIns="91547" tIns="45774" rIns="91547" bIns="45774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5293" y="0"/>
            <a:ext cx="2950318" cy="497285"/>
          </a:xfrm>
          <a:prstGeom prst="rect">
            <a:avLst/>
          </a:prstGeom>
        </p:spPr>
        <p:txBody>
          <a:bodyPr vert="horz" wrap="square" lIns="91547" tIns="45774" rIns="91547" bIns="45774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90F51A3-7C91-4A8F-866D-2574B081C9FC}" type="datetimeFigureOut">
              <a:rPr lang="zh-CN" altLang="en-US"/>
              <a:pPr>
                <a:defRPr/>
              </a:pPr>
              <a:t>2018/6/19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4538"/>
            <a:ext cx="4968875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47" tIns="45774" rIns="91547" bIns="45774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720" y="4721822"/>
            <a:ext cx="5445760" cy="4472385"/>
          </a:xfrm>
          <a:prstGeom prst="rect">
            <a:avLst/>
          </a:prstGeom>
        </p:spPr>
        <p:txBody>
          <a:bodyPr vert="horz" lIns="91547" tIns="45774" rIns="91547" bIns="45774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464"/>
            <a:ext cx="2950318" cy="497285"/>
          </a:xfrm>
          <a:prstGeom prst="rect">
            <a:avLst/>
          </a:prstGeom>
        </p:spPr>
        <p:txBody>
          <a:bodyPr vert="horz" wrap="square" lIns="91547" tIns="45774" rIns="91547" bIns="45774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5293" y="9440464"/>
            <a:ext cx="2950318" cy="497285"/>
          </a:xfrm>
          <a:prstGeom prst="rect">
            <a:avLst/>
          </a:prstGeom>
        </p:spPr>
        <p:txBody>
          <a:bodyPr vert="horz" wrap="square" lIns="91547" tIns="45774" rIns="91547" bIns="45774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BB262668-B3B2-423A-86C5-6B40FD854D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550885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1268413"/>
            <a:ext cx="9140825" cy="245427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>
              <a:latin typeface="Georgia" pitchFamily="18" charset="0"/>
            </a:endParaRPr>
          </a:p>
        </p:txBody>
      </p:sp>
      <p:sp>
        <p:nvSpPr>
          <p:cNvPr id="5" name="Rectangle 3" descr="Light upward diagonal"/>
          <p:cNvSpPr>
            <a:spLocks noChangeArrowheads="1"/>
          </p:cNvSpPr>
          <p:nvPr/>
        </p:nvSpPr>
        <p:spPr bwMode="auto">
          <a:xfrm>
            <a:off x="0" y="1009650"/>
            <a:ext cx="9144000" cy="261938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>
              <a:latin typeface="Georgia" pitchFamily="18" charset="0"/>
            </a:endParaRPr>
          </a:p>
        </p:txBody>
      </p:sp>
      <p:sp>
        <p:nvSpPr>
          <p:cNvPr id="6" name="Rectangle 4" descr="Light upward diagonal"/>
          <p:cNvSpPr>
            <a:spLocks noChangeArrowheads="1"/>
          </p:cNvSpPr>
          <p:nvPr/>
        </p:nvSpPr>
        <p:spPr bwMode="auto">
          <a:xfrm>
            <a:off x="0" y="6218238"/>
            <a:ext cx="9144000" cy="635000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>
              <a:latin typeface="Georgia" pitchFamily="18" charset="0"/>
            </a:endParaRPr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09600" y="1484313"/>
            <a:ext cx="7935913" cy="2001837"/>
          </a:xfrm>
        </p:spPr>
        <p:txBody>
          <a:bodyPr/>
          <a:lstStyle>
            <a:lvl1pPr>
              <a:defRPr sz="42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589713" y="1009650"/>
            <a:ext cx="1905000" cy="261938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>
                <a:latin typeface="Verdana" pitchFamily="34" charset="0"/>
                <a:cs typeface="Arial" charset="0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12" name="Rectangle 8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8496300" y="1009650"/>
            <a:ext cx="647700" cy="261938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000">
                <a:latin typeface="Verdana" pitchFamily="34" charset="0"/>
                <a:cs typeface="Arial" charset="0"/>
              </a:defRPr>
            </a:lvl1pPr>
          </a:lstStyle>
          <a:p>
            <a:pPr>
              <a:defRPr/>
            </a:pPr>
            <a:fld id="{16980A3C-7CDE-4A1D-BA6F-4B68EAA58499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4" y="25400"/>
            <a:ext cx="961075" cy="965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04800"/>
            <a:ext cx="1605092" cy="4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64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5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7188" y="404813"/>
            <a:ext cx="1982787" cy="56880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5650" y="404813"/>
            <a:ext cx="5799138" cy="56880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8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31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04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890963" cy="46799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9013" y="1412875"/>
            <a:ext cx="3890962" cy="46799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19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5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45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1808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2067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633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 descr="Light upward diagonal"/>
          <p:cNvSpPr>
            <a:spLocks noChangeArrowheads="1"/>
          </p:cNvSpPr>
          <p:nvPr/>
        </p:nvSpPr>
        <p:spPr bwMode="auto">
          <a:xfrm>
            <a:off x="0" y="881063"/>
            <a:ext cx="9144000" cy="261937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>
              <a:latin typeface="Georgia" pitchFamily="18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3277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63650"/>
            <a:ext cx="8156575" cy="483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</a:p>
        </p:txBody>
      </p:sp>
      <p:sp>
        <p:nvSpPr>
          <p:cNvPr id="1029" name="Rectangle 5" descr="Light upward diagonal"/>
          <p:cNvSpPr>
            <a:spLocks noChangeArrowheads="1"/>
          </p:cNvSpPr>
          <p:nvPr/>
        </p:nvSpPr>
        <p:spPr bwMode="auto">
          <a:xfrm>
            <a:off x="0" y="6400800"/>
            <a:ext cx="9144000" cy="452438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>
              <a:latin typeface="Georgia" pitchFamily="18" charset="0"/>
            </a:endParaRPr>
          </a:p>
        </p:txBody>
      </p:sp>
      <p:sp>
        <p:nvSpPr>
          <p:cNvPr id="1032" name="Rectangle 16"/>
          <p:cNvSpPr>
            <a:spLocks noChangeArrowheads="1"/>
          </p:cNvSpPr>
          <p:nvPr/>
        </p:nvSpPr>
        <p:spPr bwMode="auto">
          <a:xfrm>
            <a:off x="1657350" y="6400800"/>
            <a:ext cx="44958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 eaLnBrk="0" hangingPunct="0"/>
            <a:endParaRPr lang="en-US" altLang="zh-CN" sz="1000" i="1">
              <a:latin typeface="Verdana" pitchFamily="34" charset="0"/>
            </a:endParaRPr>
          </a:p>
        </p:txBody>
      </p:sp>
      <p:sp>
        <p:nvSpPr>
          <p:cNvPr id="1033" name="Text Box 12"/>
          <p:cNvSpPr txBox="1">
            <a:spLocks noChangeArrowheads="1"/>
          </p:cNvSpPr>
          <p:nvPr/>
        </p:nvSpPr>
        <p:spPr bwMode="auto">
          <a:xfrm>
            <a:off x="8010525" y="898525"/>
            <a:ext cx="762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7F43B4F3-0FE4-4E43-A672-31A3CF3EA881}" type="slidenum">
              <a:rPr lang="en-GB" altLang="zh-CN" sz="1000" b="1" smtClean="0">
                <a:latin typeface="Verdana" pitchFamily="34" charset="0"/>
                <a:ea typeface="宋体" pitchFamily="2" charset="-122"/>
                <a:cs typeface="+mn-cs"/>
              </a:rPr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GB" altLang="zh-CN" sz="1000" b="1" dirty="0" smtClean="0">
              <a:latin typeface="Verdana" pitchFamily="34" charset="0"/>
              <a:ea typeface="宋体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37" r:id="rId2"/>
    <p:sldLayoutId id="2147484238" r:id="rId3"/>
    <p:sldLayoutId id="2147484239" r:id="rId4"/>
    <p:sldLayoutId id="2147484240" r:id="rId5"/>
    <p:sldLayoutId id="2147484241" r:id="rId6"/>
    <p:sldLayoutId id="2147484242" r:id="rId7"/>
    <p:sldLayoutId id="2147484243" r:id="rId8"/>
    <p:sldLayoutId id="2147484244" r:id="rId9"/>
    <p:sldLayoutId id="2147484245" r:id="rId10"/>
    <p:sldLayoutId id="2147484246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70C0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70C0"/>
          </a:solidFill>
          <a:latin typeface="Georgia" pitchFamily="18" charset="0"/>
          <a:ea typeface="ＭＳ Ｐゴシック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70C0"/>
          </a:solidFill>
          <a:latin typeface="Georgia" pitchFamily="18" charset="0"/>
          <a:ea typeface="ＭＳ Ｐゴシック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70C0"/>
          </a:solidFill>
          <a:latin typeface="Georgia" pitchFamily="18" charset="0"/>
          <a:ea typeface="ＭＳ Ｐゴシック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70C0"/>
          </a:solidFill>
          <a:latin typeface="Georgia" pitchFamily="18" charset="0"/>
          <a:ea typeface="ＭＳ Ｐゴシック" pitchFamily="34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  <a:ea typeface="ＭＳ Ｐゴシック" pitchFamily="34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  <a:ea typeface="ＭＳ Ｐゴシック" pitchFamily="34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  <a:ea typeface="ＭＳ Ｐゴシック" pitchFamily="34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  <a:ea typeface="ＭＳ Ｐゴシック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2500">
          <a:solidFill>
            <a:schemeClr val="bg2"/>
          </a:solidFill>
          <a:latin typeface="华文中宋" panose="02010600040101010101" pitchFamily="2" charset="-122"/>
          <a:ea typeface="华文中宋" panose="02010600040101010101" pitchFamily="2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bg2"/>
          </a:solidFill>
          <a:latin typeface="华文楷体" panose="02010600040101010101" pitchFamily="2" charset="-122"/>
          <a:ea typeface="华文楷体" panose="02010600040101010101" pitchFamily="2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bg2"/>
          </a:solidFill>
          <a:latin typeface="华文楷体" panose="02010600040101010101" pitchFamily="2" charset="-122"/>
          <a:ea typeface="华文楷体" panose="0201060004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bg2"/>
          </a:solidFill>
          <a:latin typeface="华文楷体" panose="02010600040101010101" pitchFamily="2" charset="-122"/>
          <a:ea typeface="华文楷体" panose="0201060004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bg2"/>
          </a:solidFill>
          <a:latin typeface="华文楷体" panose="02010600040101010101" pitchFamily="2" charset="-122"/>
          <a:ea typeface="华文楷体" panose="02010600040101010101" pitchFamily="2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Times" pitchFamily="18" charset="0"/>
        <a:buChar char="•"/>
        <a:defRPr sz="25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MSnow/BookStore" TargetMode="Externa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484313"/>
            <a:ext cx="8458200" cy="2001837"/>
          </a:xfrm>
        </p:spPr>
        <p:txBody>
          <a:bodyPr/>
          <a:lstStyle/>
          <a:p>
            <a:pPr algn="ctr"/>
            <a:r>
              <a:rPr lang="en-US" altLang="zh-CN" sz="5400" dirty="0" smtClean="0"/>
              <a:t>BookStore</a:t>
            </a:r>
            <a:r>
              <a:rPr lang="zh-CN" altLang="en-US" sz="5400" dirty="0" smtClean="0"/>
              <a:t>项目</a:t>
            </a:r>
            <a:r>
              <a:rPr lang="zh-CN" altLang="en-US" sz="5400" dirty="0" smtClean="0"/>
              <a:t>实验报告</a:t>
            </a:r>
            <a:r>
              <a:rPr lang="en-US" altLang="zh-CN" sz="5400" dirty="0" smtClean="0"/>
              <a:t/>
            </a:r>
            <a:br>
              <a:rPr lang="en-US" altLang="zh-CN" sz="5400" dirty="0" smtClean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sz="3200" dirty="0" smtClean="0"/>
              <a:t>《Web</a:t>
            </a:r>
            <a:r>
              <a:rPr lang="zh-CN" altLang="en-US" sz="3200" dirty="0" smtClean="0"/>
              <a:t>程序设计实验</a:t>
            </a:r>
            <a:r>
              <a:rPr lang="en-US" altLang="zh-CN" sz="3200" dirty="0" smtClean="0"/>
              <a:t>》</a:t>
            </a:r>
            <a:r>
              <a:rPr lang="zh-CN" altLang="en-US" sz="3200" dirty="0" smtClean="0"/>
              <a:t>期末项目展示</a:t>
            </a:r>
            <a:r>
              <a:rPr lang="en-US" altLang="zh-CN" sz="3200" dirty="0" smtClean="0"/>
              <a:t/>
            </a:r>
            <a:br>
              <a:rPr lang="en-US" altLang="zh-CN" sz="3200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GB" sz="360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33400" y="3962400"/>
            <a:ext cx="7924799" cy="21336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50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None/>
            </a:pPr>
            <a:r>
              <a:rPr lang="zh-CN" altLang="en-US" sz="2800" b="1" dirty="0" smtClean="0"/>
              <a:t>计算机学院软件工程系</a:t>
            </a:r>
            <a:r>
              <a:rPr lang="en-US" altLang="zh-CN" sz="2800" b="1" dirty="0" smtClean="0"/>
              <a:t>2015</a:t>
            </a:r>
            <a:r>
              <a:rPr lang="zh-CN" altLang="en-US" sz="2800" b="1" dirty="0" smtClean="0"/>
              <a:t>级</a:t>
            </a:r>
            <a:r>
              <a:rPr lang="en-US" altLang="zh-CN" sz="2800" b="1" dirty="0" smtClean="0"/>
              <a:t>4-6</a:t>
            </a:r>
            <a:r>
              <a:rPr lang="zh-CN" altLang="en-US" sz="2800" b="1" dirty="0" smtClean="0"/>
              <a:t>班第</a:t>
            </a:r>
            <a:r>
              <a:rPr lang="en-US" altLang="zh-CN" sz="2800" b="1" dirty="0"/>
              <a:t>2</a:t>
            </a:r>
            <a:r>
              <a:rPr lang="zh-CN" altLang="en-US" sz="2800" b="1" dirty="0" smtClean="0"/>
              <a:t>小组</a:t>
            </a:r>
            <a:endParaRPr lang="en-US" altLang="zh-CN" sz="2000" kern="0" dirty="0"/>
          </a:p>
          <a:p>
            <a:pPr marL="0" indent="0" algn="ctr">
              <a:buNone/>
            </a:pPr>
            <a:endParaRPr lang="en-US" altLang="zh-CN" sz="1050" kern="0" dirty="0" smtClean="0"/>
          </a:p>
          <a:p>
            <a:pPr marL="0" indent="0" algn="ctr">
              <a:buNone/>
            </a:pPr>
            <a:r>
              <a:rPr lang="zh-CN" altLang="en-US" sz="2000" kern="0" dirty="0" smtClean="0"/>
              <a:t>张雪遥</a:t>
            </a:r>
            <a:r>
              <a:rPr lang="en-US" altLang="zh-CN" sz="2000" kern="0" dirty="0"/>
              <a:t>-</a:t>
            </a:r>
            <a:r>
              <a:rPr lang="en-US" altLang="zh-CN" sz="2000" kern="0" dirty="0" smtClean="0"/>
              <a:t>2015302580288</a:t>
            </a:r>
            <a:r>
              <a:rPr lang="zh-CN" altLang="en-US" sz="2000" kern="0" dirty="0" smtClean="0"/>
              <a:t> </a:t>
            </a:r>
            <a:r>
              <a:rPr lang="zh-CN" altLang="is-IS" sz="2000" kern="0" dirty="0" smtClean="0"/>
              <a:t>凡</a:t>
            </a:r>
            <a:r>
              <a:rPr lang="zh-CN" altLang="is-IS" sz="2000" kern="0" dirty="0"/>
              <a:t>佳</a:t>
            </a:r>
            <a:r>
              <a:rPr lang="zh-CN" altLang="is-IS" sz="2000" kern="0" dirty="0" smtClean="0"/>
              <a:t>辉</a:t>
            </a:r>
            <a:r>
              <a:rPr lang="en-US" altLang="zh-CN" sz="2000" kern="0" dirty="0"/>
              <a:t>-</a:t>
            </a:r>
            <a:r>
              <a:rPr lang="is-IS" altLang="zh-CN" sz="2000" kern="0" dirty="0" smtClean="0"/>
              <a:t>2015302580345</a:t>
            </a:r>
            <a:endParaRPr lang="en-US" altLang="zh-CN" sz="2000" kern="0" dirty="0" smtClean="0"/>
          </a:p>
          <a:p>
            <a:pPr marL="0" indent="0" algn="ctr">
              <a:buNone/>
            </a:pPr>
            <a:r>
              <a:rPr lang="zh-CN" altLang="is-IS" sz="2000" kern="0" dirty="0" smtClean="0"/>
              <a:t>沈</a:t>
            </a:r>
            <a:r>
              <a:rPr lang="zh-CN" altLang="is-IS" sz="2000" kern="0" dirty="0"/>
              <a:t>瀚</a:t>
            </a:r>
            <a:r>
              <a:rPr lang="zh-CN" altLang="is-IS" sz="2000" kern="0" dirty="0" smtClean="0"/>
              <a:t>文</a:t>
            </a:r>
            <a:r>
              <a:rPr lang="en-US" altLang="zh-CN" sz="2000" kern="0" dirty="0"/>
              <a:t>-</a:t>
            </a:r>
            <a:r>
              <a:rPr lang="is-IS" altLang="zh-CN" sz="2000" kern="0" dirty="0" smtClean="0"/>
              <a:t>2015302580291</a:t>
            </a:r>
            <a:r>
              <a:rPr lang="zh-CN" altLang="en-US" sz="2000" kern="0" dirty="0" smtClean="0"/>
              <a:t> </a:t>
            </a:r>
            <a:r>
              <a:rPr lang="zh-CN" altLang="is-IS" sz="2000" kern="0" dirty="0" smtClean="0"/>
              <a:t>甯天懿</a:t>
            </a:r>
            <a:r>
              <a:rPr lang="is-IS" altLang="zh-CN" sz="2000" kern="0" dirty="0" smtClean="0"/>
              <a:t>-2015302580297</a:t>
            </a:r>
            <a:endParaRPr lang="en-US" altLang="zh-CN" sz="2000" kern="0" dirty="0" smtClean="0"/>
          </a:p>
          <a:p>
            <a:pPr marL="0" indent="0" algn="ctr">
              <a:buNone/>
            </a:pPr>
            <a:r>
              <a:rPr lang="zh-CN" altLang="is-IS" sz="2000" kern="0" dirty="0" smtClean="0"/>
              <a:t>高</a:t>
            </a:r>
            <a:r>
              <a:rPr lang="zh-CN" altLang="is-IS" sz="2000" kern="0" dirty="0"/>
              <a:t>晓</a:t>
            </a:r>
            <a:r>
              <a:rPr lang="zh-CN" altLang="is-IS" sz="2000" kern="0" dirty="0" smtClean="0"/>
              <a:t>越</a:t>
            </a:r>
            <a:r>
              <a:rPr lang="en-US" altLang="zh-CN" sz="2000" kern="0" dirty="0" smtClean="0"/>
              <a:t>-</a:t>
            </a:r>
            <a:r>
              <a:rPr lang="is-IS" altLang="zh-CN" sz="2000" kern="0" dirty="0" smtClean="0"/>
              <a:t>2015302580322</a:t>
            </a:r>
            <a:r>
              <a:rPr lang="zh-CN" altLang="en-US" sz="2000" kern="0" dirty="0" smtClean="0"/>
              <a:t> </a:t>
            </a:r>
            <a:r>
              <a:rPr lang="zh-CN" altLang="is-IS" sz="2000" kern="0" dirty="0" smtClean="0"/>
              <a:t>张</a:t>
            </a:r>
            <a:r>
              <a:rPr lang="zh-CN" altLang="is-IS" sz="2000" kern="0" dirty="0"/>
              <a:t>智涛</a:t>
            </a:r>
            <a:r>
              <a:rPr lang="is-IS" altLang="zh-CN" sz="2000" kern="0" dirty="0"/>
              <a:t>-</a:t>
            </a:r>
            <a:r>
              <a:rPr lang="is-IS" altLang="zh-CN" sz="2000" kern="0" dirty="0" smtClean="0"/>
              <a:t>2015302580324</a:t>
            </a:r>
          </a:p>
          <a:p>
            <a:pPr marL="0" indent="0" algn="ctr">
              <a:buNone/>
            </a:pPr>
            <a:r>
              <a:rPr lang="zh-CN" altLang="en-US" sz="2000" kern="0" dirty="0" smtClean="0"/>
              <a:t>余锐</a:t>
            </a:r>
            <a:r>
              <a:rPr lang="en-US" altLang="zh-CN" sz="2000" kern="0" dirty="0" smtClean="0"/>
              <a:t>-2015302580153</a:t>
            </a:r>
            <a:endParaRPr lang="en-US" altLang="zh-CN" kern="0" dirty="0"/>
          </a:p>
          <a:p>
            <a:pPr marL="0" indent="0">
              <a:buNone/>
            </a:pPr>
            <a:endParaRPr lang="en-US" altLang="zh-CN" kern="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696200" y="4572000"/>
            <a:ext cx="3581400" cy="21336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50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GB" kern="0" dirty="0"/>
          </a:p>
        </p:txBody>
      </p:sp>
      <p:sp>
        <p:nvSpPr>
          <p:cNvPr id="5" name="TextBox 4"/>
          <p:cNvSpPr txBox="1"/>
          <p:nvPr/>
        </p:nvSpPr>
        <p:spPr>
          <a:xfrm>
            <a:off x="1219200" y="6243935"/>
            <a:ext cx="670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2018</a:t>
            </a:r>
            <a:r>
              <a:rPr lang="zh-CN" altLang="en-US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</a:t>
            </a:r>
            <a:r>
              <a:rPr lang="en-US" altLang="zh-CN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6</a:t>
            </a:r>
            <a:r>
              <a:rPr lang="zh-CN" altLang="en-US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月</a:t>
            </a:r>
            <a:r>
              <a:rPr lang="en-US" altLang="zh-CN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21</a:t>
            </a:r>
            <a:r>
              <a:rPr lang="zh-CN" altLang="en-US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日</a:t>
            </a:r>
            <a:endParaRPr lang="en-GB" sz="2400" dirty="0">
              <a:solidFill>
                <a:schemeClr val="bg2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792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举例：</a:t>
            </a:r>
            <a:r>
              <a:rPr lang="en-US" altLang="zh-CN" b="1" dirty="0" err="1" smtClean="0"/>
              <a:t>OrderServlet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69" y="1260337"/>
            <a:ext cx="8949635" cy="4985064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15900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举例：</a:t>
            </a:r>
            <a:r>
              <a:rPr lang="en-US" altLang="zh-CN" b="1" dirty="0" err="1" smtClean="0"/>
              <a:t>ClientListOrderServlet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91" y="1905000"/>
            <a:ext cx="8991192" cy="3565803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87684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819400"/>
            <a:ext cx="6629400" cy="129540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indent="0" algn="ctr">
              <a:buNone/>
            </a:pPr>
            <a:r>
              <a:rPr lang="zh-CN" altLang="en-US" sz="8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效果图</a:t>
            </a:r>
            <a:endParaRPr lang="en-GB" sz="8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366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网站首页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28600"/>
            <a:ext cx="5029200" cy="314325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819400"/>
            <a:ext cx="5836922" cy="3648076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5936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购物车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70" y="1219200"/>
            <a:ext cx="8168640" cy="510540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75294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购物车详情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47" y="1219200"/>
            <a:ext cx="8107680" cy="506730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91925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用户订单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01" y="1295400"/>
            <a:ext cx="8430371" cy="5268982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50629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用户订单详情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87" y="1295400"/>
            <a:ext cx="8305800" cy="5191125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18703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981200"/>
            <a:ext cx="8458200" cy="954087"/>
          </a:xfrm>
        </p:spPr>
        <p:txBody>
          <a:bodyPr/>
          <a:lstStyle/>
          <a:p>
            <a:pPr algn="ctr"/>
            <a:r>
              <a:rPr lang="en-US" altLang="zh-CN" sz="5400" dirty="0" smtClean="0"/>
              <a:t>Thank</a:t>
            </a:r>
            <a:r>
              <a:rPr lang="en-US" altLang="zh-CN" sz="5400" dirty="0" smtClean="0"/>
              <a:t>s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GB" sz="360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33400" y="3962400"/>
            <a:ext cx="7924799" cy="21336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50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None/>
            </a:pPr>
            <a:r>
              <a:rPr lang="zh-CN" altLang="en-US" sz="2800" b="1" dirty="0" smtClean="0"/>
              <a:t>计算机学院软件工程系</a:t>
            </a:r>
            <a:r>
              <a:rPr lang="en-US" altLang="zh-CN" sz="2800" b="1" dirty="0" smtClean="0"/>
              <a:t>2015</a:t>
            </a:r>
            <a:r>
              <a:rPr lang="zh-CN" altLang="en-US" sz="2800" b="1" dirty="0" smtClean="0"/>
              <a:t>级</a:t>
            </a:r>
            <a:r>
              <a:rPr lang="en-US" altLang="zh-CN" sz="2800" b="1" dirty="0" smtClean="0"/>
              <a:t>4-6</a:t>
            </a:r>
            <a:r>
              <a:rPr lang="zh-CN" altLang="en-US" sz="2800" b="1" dirty="0" smtClean="0"/>
              <a:t>班第</a:t>
            </a:r>
            <a:r>
              <a:rPr lang="en-US" altLang="zh-CN" sz="2800" b="1" dirty="0"/>
              <a:t>2</a:t>
            </a:r>
            <a:r>
              <a:rPr lang="zh-CN" altLang="en-US" sz="2800" b="1" dirty="0" smtClean="0"/>
              <a:t>小组</a:t>
            </a:r>
            <a:endParaRPr lang="en-US" altLang="zh-CN" sz="2000" kern="0" dirty="0"/>
          </a:p>
          <a:p>
            <a:pPr marL="0" indent="0" algn="ctr">
              <a:buNone/>
            </a:pPr>
            <a:endParaRPr lang="en-US" altLang="zh-CN" sz="1050" kern="0" dirty="0" smtClean="0"/>
          </a:p>
          <a:p>
            <a:pPr marL="0" indent="0" algn="ctr">
              <a:buNone/>
            </a:pPr>
            <a:r>
              <a:rPr lang="zh-CN" altLang="en-US" sz="2000" kern="0" dirty="0" smtClean="0"/>
              <a:t>张雪遥</a:t>
            </a:r>
            <a:r>
              <a:rPr lang="en-US" altLang="zh-CN" sz="2000" kern="0" dirty="0"/>
              <a:t>-</a:t>
            </a:r>
            <a:r>
              <a:rPr lang="en-US" altLang="zh-CN" sz="2000" kern="0" dirty="0" smtClean="0"/>
              <a:t>2015302580288</a:t>
            </a:r>
            <a:r>
              <a:rPr lang="zh-CN" altLang="en-US" sz="2000" kern="0" dirty="0" smtClean="0"/>
              <a:t> </a:t>
            </a:r>
            <a:r>
              <a:rPr lang="zh-CN" altLang="is-IS" sz="2000" kern="0" dirty="0" smtClean="0"/>
              <a:t>凡</a:t>
            </a:r>
            <a:r>
              <a:rPr lang="zh-CN" altLang="is-IS" sz="2000" kern="0" dirty="0"/>
              <a:t>佳</a:t>
            </a:r>
            <a:r>
              <a:rPr lang="zh-CN" altLang="is-IS" sz="2000" kern="0" dirty="0" smtClean="0"/>
              <a:t>辉</a:t>
            </a:r>
            <a:r>
              <a:rPr lang="en-US" altLang="zh-CN" sz="2000" kern="0" dirty="0"/>
              <a:t>-</a:t>
            </a:r>
            <a:r>
              <a:rPr lang="is-IS" altLang="zh-CN" sz="2000" kern="0" dirty="0" smtClean="0"/>
              <a:t>2015302580345</a:t>
            </a:r>
            <a:endParaRPr lang="en-US" altLang="zh-CN" sz="2000" kern="0" dirty="0" smtClean="0"/>
          </a:p>
          <a:p>
            <a:pPr marL="0" indent="0" algn="ctr">
              <a:buNone/>
            </a:pPr>
            <a:r>
              <a:rPr lang="zh-CN" altLang="is-IS" sz="2000" kern="0" dirty="0" smtClean="0"/>
              <a:t>沈</a:t>
            </a:r>
            <a:r>
              <a:rPr lang="zh-CN" altLang="is-IS" sz="2000" kern="0" dirty="0"/>
              <a:t>瀚</a:t>
            </a:r>
            <a:r>
              <a:rPr lang="zh-CN" altLang="is-IS" sz="2000" kern="0" dirty="0" smtClean="0"/>
              <a:t>文</a:t>
            </a:r>
            <a:r>
              <a:rPr lang="en-US" altLang="zh-CN" sz="2000" kern="0" dirty="0"/>
              <a:t>-</a:t>
            </a:r>
            <a:r>
              <a:rPr lang="is-IS" altLang="zh-CN" sz="2000" kern="0" dirty="0" smtClean="0"/>
              <a:t>2015302580291</a:t>
            </a:r>
            <a:r>
              <a:rPr lang="zh-CN" altLang="en-US" sz="2000" kern="0" dirty="0" smtClean="0"/>
              <a:t> </a:t>
            </a:r>
            <a:r>
              <a:rPr lang="zh-CN" altLang="is-IS" sz="2000" kern="0" dirty="0" smtClean="0"/>
              <a:t>甯天懿</a:t>
            </a:r>
            <a:r>
              <a:rPr lang="is-IS" altLang="zh-CN" sz="2000" kern="0" dirty="0" smtClean="0"/>
              <a:t>-2015302580297</a:t>
            </a:r>
            <a:endParaRPr lang="en-US" altLang="zh-CN" sz="2000" kern="0" dirty="0" smtClean="0"/>
          </a:p>
          <a:p>
            <a:pPr marL="0" indent="0" algn="ctr">
              <a:buNone/>
            </a:pPr>
            <a:r>
              <a:rPr lang="zh-CN" altLang="is-IS" sz="2000" kern="0" dirty="0" smtClean="0"/>
              <a:t>高</a:t>
            </a:r>
            <a:r>
              <a:rPr lang="zh-CN" altLang="is-IS" sz="2000" kern="0" dirty="0"/>
              <a:t>晓</a:t>
            </a:r>
            <a:r>
              <a:rPr lang="zh-CN" altLang="is-IS" sz="2000" kern="0" dirty="0" smtClean="0"/>
              <a:t>越</a:t>
            </a:r>
            <a:r>
              <a:rPr lang="en-US" altLang="zh-CN" sz="2000" kern="0" dirty="0" smtClean="0"/>
              <a:t>-</a:t>
            </a:r>
            <a:r>
              <a:rPr lang="is-IS" altLang="zh-CN" sz="2000" kern="0" dirty="0" smtClean="0"/>
              <a:t>2015302580322</a:t>
            </a:r>
            <a:r>
              <a:rPr lang="zh-CN" altLang="en-US" sz="2000" kern="0" dirty="0" smtClean="0"/>
              <a:t> </a:t>
            </a:r>
            <a:r>
              <a:rPr lang="zh-CN" altLang="is-IS" sz="2000" kern="0" dirty="0" smtClean="0"/>
              <a:t>张</a:t>
            </a:r>
            <a:r>
              <a:rPr lang="zh-CN" altLang="is-IS" sz="2000" kern="0" dirty="0"/>
              <a:t>智涛</a:t>
            </a:r>
            <a:r>
              <a:rPr lang="is-IS" altLang="zh-CN" sz="2000" kern="0" dirty="0"/>
              <a:t>-</a:t>
            </a:r>
            <a:r>
              <a:rPr lang="is-IS" altLang="zh-CN" sz="2000" kern="0" dirty="0" smtClean="0"/>
              <a:t>2015302580324</a:t>
            </a:r>
          </a:p>
          <a:p>
            <a:pPr marL="0" indent="0" algn="ctr">
              <a:buNone/>
            </a:pPr>
            <a:r>
              <a:rPr lang="zh-CN" altLang="en-US" sz="2000" kern="0" dirty="0" smtClean="0"/>
              <a:t>余锐</a:t>
            </a:r>
            <a:r>
              <a:rPr lang="en-US" altLang="zh-CN" sz="2000" kern="0" dirty="0" smtClean="0"/>
              <a:t>-2015302580153</a:t>
            </a:r>
            <a:endParaRPr lang="en-US" altLang="zh-CN" kern="0" dirty="0"/>
          </a:p>
          <a:p>
            <a:pPr marL="0" indent="0">
              <a:buNone/>
            </a:pPr>
            <a:endParaRPr lang="en-US" altLang="zh-CN" kern="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696200" y="4572000"/>
            <a:ext cx="3581400" cy="21336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50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bg2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" pitchFamily="18" charset="0"/>
              <a:buChar char="•"/>
              <a:defRPr sz="25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GB" kern="0" dirty="0"/>
          </a:p>
        </p:txBody>
      </p:sp>
      <p:sp>
        <p:nvSpPr>
          <p:cNvPr id="5" name="TextBox 4"/>
          <p:cNvSpPr txBox="1"/>
          <p:nvPr/>
        </p:nvSpPr>
        <p:spPr>
          <a:xfrm>
            <a:off x="1219200" y="6243935"/>
            <a:ext cx="670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2018</a:t>
            </a:r>
            <a:r>
              <a:rPr lang="zh-CN" altLang="en-US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</a:t>
            </a:r>
            <a:r>
              <a:rPr lang="en-US" altLang="zh-CN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6</a:t>
            </a:r>
            <a:r>
              <a:rPr lang="zh-CN" altLang="en-US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月</a:t>
            </a:r>
            <a:r>
              <a:rPr lang="en-US" altLang="zh-CN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21</a:t>
            </a:r>
            <a:r>
              <a:rPr lang="zh-CN" altLang="en-US" sz="2400" dirty="0" smtClean="0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日</a:t>
            </a:r>
            <a:endParaRPr lang="en-GB" sz="2400" dirty="0">
              <a:solidFill>
                <a:schemeClr val="bg2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350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819400"/>
            <a:ext cx="6629400" cy="129540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indent="0" algn="ctr">
              <a:buNone/>
            </a:pPr>
            <a:r>
              <a:rPr lang="zh-CN" altLang="en-US" sz="8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项目</a:t>
            </a:r>
            <a:r>
              <a:rPr lang="zh-CN" altLang="en-US" sz="8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概述</a:t>
            </a:r>
            <a:endParaRPr lang="en-GB" sz="8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006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网站概述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网站名称：</a:t>
            </a:r>
            <a:r>
              <a:rPr lang="en-US" altLang="zh-CN" dirty="0" smtClean="0"/>
              <a:t>BookStore</a:t>
            </a:r>
          </a:p>
          <a:p>
            <a:r>
              <a:rPr lang="zh-CN" altLang="en-US" dirty="0" smtClean="0"/>
              <a:t>技术栈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开发语言：</a:t>
            </a:r>
            <a:r>
              <a:rPr lang="en-US" altLang="zh-CN" dirty="0" smtClean="0"/>
              <a:t>Java</a:t>
            </a:r>
          </a:p>
          <a:p>
            <a:pPr lvl="1"/>
            <a:r>
              <a:rPr lang="zh-CN" altLang="en-US" dirty="0" smtClean="0"/>
              <a:t>框架工具：</a:t>
            </a:r>
            <a:r>
              <a:rPr lang="en-US" altLang="zh-CN" dirty="0" smtClean="0"/>
              <a:t>Servlet</a:t>
            </a:r>
            <a:r>
              <a:rPr lang="zh-CN" altLang="en-US" dirty="0"/>
              <a:t>、</a:t>
            </a:r>
            <a:r>
              <a:rPr lang="en-US" altLang="zh-CN" dirty="0" smtClean="0"/>
              <a:t>JSP</a:t>
            </a:r>
          </a:p>
          <a:p>
            <a:pPr lvl="1"/>
            <a:r>
              <a:rPr lang="zh-CN" altLang="en-US" dirty="0" smtClean="0"/>
              <a:t>架构设计：</a:t>
            </a:r>
            <a:r>
              <a:rPr lang="en-US" altLang="zh-CN" dirty="0" smtClean="0"/>
              <a:t>MVC</a:t>
            </a:r>
            <a:r>
              <a:rPr lang="zh-CN" altLang="en-US" dirty="0" smtClean="0"/>
              <a:t> 体系结构</a:t>
            </a:r>
            <a:endParaRPr lang="en-US" altLang="zh-CN" dirty="0" smtClean="0"/>
          </a:p>
          <a:p>
            <a:r>
              <a:rPr lang="zh-CN" altLang="en-US" dirty="0" smtClean="0"/>
              <a:t>项目规模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Total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Lines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1978</a:t>
            </a:r>
          </a:p>
          <a:p>
            <a:pPr lvl="1"/>
            <a:r>
              <a:rPr lang="en-US" altLang="zh-CN" dirty="0" smtClean="0"/>
              <a:t>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Lines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1476</a:t>
            </a:r>
          </a:p>
          <a:p>
            <a:r>
              <a:rPr lang="zh-CN" altLang="en-US" dirty="0" smtClean="0"/>
              <a:t>项目地址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>
                <a:hlinkClick r:id="rId2"/>
              </a:rPr>
              <a:t>https</a:t>
            </a:r>
            <a:r>
              <a:rPr lang="en-US" altLang="zh-CN" dirty="0">
                <a:hlinkClick r:id="rId2"/>
              </a:rPr>
              <a:t>://</a:t>
            </a:r>
            <a:r>
              <a:rPr lang="en-US" altLang="zh-CN" dirty="0" err="1">
                <a:hlinkClick r:id="rId2"/>
              </a:rPr>
              <a:t>github.com</a:t>
            </a:r>
            <a:r>
              <a:rPr lang="en-US" altLang="zh-CN" dirty="0">
                <a:hlinkClick r:id="rId2"/>
              </a:rPr>
              <a:t>/</a:t>
            </a:r>
            <a:r>
              <a:rPr lang="en-US" altLang="zh-CN" dirty="0" err="1">
                <a:hlinkClick r:id="rId2"/>
              </a:rPr>
              <a:t>RMSnow</a:t>
            </a:r>
            <a:r>
              <a:rPr lang="en-US" altLang="zh-CN" dirty="0">
                <a:hlinkClick r:id="rId2"/>
              </a:rPr>
              <a:t>/BookStore</a:t>
            </a:r>
            <a:endParaRPr lang="en-US" altLang="zh-CN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8333" r="35834"/>
          <a:stretch/>
        </p:blipFill>
        <p:spPr>
          <a:xfrm>
            <a:off x="5257800" y="2057400"/>
            <a:ext cx="3276600" cy="2604251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69201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任务</a:t>
            </a:r>
            <a:r>
              <a:rPr lang="zh-CN" altLang="en-US" b="1" dirty="0" smtClean="0"/>
              <a:t>分工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is-IS" dirty="0"/>
              <a:t>张雪遥</a:t>
            </a:r>
            <a:r>
              <a:rPr lang="is-IS" altLang="zh-CN" dirty="0"/>
              <a:t>-</a:t>
            </a:r>
            <a:r>
              <a:rPr lang="is-IS" altLang="zh-CN" dirty="0" smtClean="0"/>
              <a:t>2015302580288</a:t>
            </a:r>
          </a:p>
          <a:p>
            <a:pPr marL="457200" lvl="1" indent="0">
              <a:buNone/>
            </a:pPr>
            <a:r>
              <a:rPr lang="en-US" altLang="zh-CN" dirty="0" smtClean="0"/>
              <a:t>[</a:t>
            </a:r>
            <a:r>
              <a:rPr lang="zh-CN" altLang="en-US" dirty="0" smtClean="0"/>
              <a:t>用户端</a:t>
            </a:r>
            <a:r>
              <a:rPr lang="en-US" altLang="zh-CN" dirty="0" smtClean="0"/>
              <a:t>]</a:t>
            </a:r>
            <a:r>
              <a:rPr lang="zh-CN" altLang="en-US" dirty="0" smtClean="0"/>
              <a:t>，包括：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书籍分类显示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购物车管理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付款、订单管理</a:t>
            </a:r>
            <a:endParaRPr lang="is-IS" altLang="zh-CN" dirty="0" smtClean="0"/>
          </a:p>
          <a:p>
            <a:r>
              <a:rPr lang="zh-CN" altLang="is-IS" dirty="0" smtClean="0"/>
              <a:t>沈</a:t>
            </a:r>
            <a:r>
              <a:rPr lang="zh-CN" altLang="is-IS" dirty="0"/>
              <a:t>瀚文</a:t>
            </a:r>
            <a:r>
              <a:rPr lang="is-IS" altLang="zh-CN" dirty="0"/>
              <a:t>-</a:t>
            </a:r>
            <a:r>
              <a:rPr lang="is-IS" altLang="zh-CN" dirty="0" smtClean="0"/>
              <a:t>2015302580291</a:t>
            </a:r>
          </a:p>
          <a:p>
            <a:pPr marL="457200" lvl="1" indent="0">
              <a:buNone/>
            </a:pPr>
            <a:r>
              <a:rPr lang="en-US" altLang="zh-CN" dirty="0" smtClean="0"/>
              <a:t>[</a:t>
            </a:r>
            <a:r>
              <a:rPr lang="zh-CN" altLang="en-US" dirty="0" smtClean="0"/>
              <a:t>管理员端</a:t>
            </a:r>
            <a:r>
              <a:rPr lang="en-US" altLang="zh-CN" dirty="0" smtClean="0"/>
              <a:t>]</a:t>
            </a:r>
            <a:r>
              <a:rPr lang="zh-CN" altLang="en-US" dirty="0" smtClean="0"/>
              <a:t>，包括：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用户管理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数据库更新，如书籍增添等</a:t>
            </a:r>
            <a:endParaRPr lang="is-IS" altLang="zh-CN" dirty="0" smtClean="0"/>
          </a:p>
          <a:p>
            <a:r>
              <a:rPr lang="zh-CN" altLang="is-IS" dirty="0" smtClean="0"/>
              <a:t>甯</a:t>
            </a:r>
            <a:r>
              <a:rPr lang="zh-CN" altLang="is-IS" dirty="0"/>
              <a:t>天懿</a:t>
            </a:r>
            <a:r>
              <a:rPr lang="is-IS" altLang="zh-CN" dirty="0"/>
              <a:t>-</a:t>
            </a:r>
            <a:r>
              <a:rPr lang="is-IS" altLang="zh-CN" dirty="0" smtClean="0"/>
              <a:t>2015302580297</a:t>
            </a:r>
          </a:p>
          <a:p>
            <a:pPr lvl="1"/>
            <a:r>
              <a:rPr lang="zh-CN" altLang="en-US" dirty="0" smtClean="0"/>
              <a:t>文档撰写、</a:t>
            </a:r>
            <a:r>
              <a:rPr lang="en-US" altLang="zh-CN" dirty="0" smtClean="0"/>
              <a:t>PPT</a:t>
            </a:r>
            <a:r>
              <a:rPr lang="zh-CN" altLang="en-US" dirty="0" smtClean="0"/>
              <a:t> 制作</a:t>
            </a:r>
            <a:endParaRPr lang="is-I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5709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819400"/>
            <a:ext cx="6629400" cy="129540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indent="0" algn="ctr">
              <a:buNone/>
            </a:pPr>
            <a:r>
              <a:rPr lang="zh-CN" altLang="en-US" sz="8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系统设计</a:t>
            </a:r>
            <a:endParaRPr lang="en-GB" sz="8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51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项目架构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MVC</a:t>
            </a:r>
          </a:p>
          <a:p>
            <a:pPr lvl="1"/>
            <a:r>
              <a:rPr lang="en-US" altLang="zh-CN" dirty="0" smtClean="0"/>
              <a:t>Model</a:t>
            </a:r>
            <a:r>
              <a:rPr lang="zh-CN" altLang="en-US" dirty="0" smtClean="0"/>
              <a:t>：</a:t>
            </a:r>
            <a:r>
              <a:rPr lang="en-US" altLang="zh-CN" dirty="0" smtClean="0"/>
              <a:t>./src/main/java/domain</a:t>
            </a:r>
          </a:p>
          <a:p>
            <a:pPr lvl="1"/>
            <a:r>
              <a:rPr lang="en-US" altLang="zh-CN" dirty="0" smtClean="0"/>
              <a:t>View</a:t>
            </a:r>
            <a:r>
              <a:rPr lang="zh-CN" altLang="en-US" dirty="0" smtClean="0"/>
              <a:t>：</a:t>
            </a:r>
            <a:r>
              <a:rPr lang="en-US" altLang="zh-CN" dirty="0" smtClean="0"/>
              <a:t>./web</a:t>
            </a:r>
          </a:p>
          <a:p>
            <a:pPr lvl="1"/>
            <a:r>
              <a:rPr lang="en-US" altLang="zh-CN" dirty="0" smtClean="0"/>
              <a:t>Controller</a:t>
            </a:r>
            <a:r>
              <a:rPr lang="zh-CN" altLang="en-US" dirty="0" smtClean="0"/>
              <a:t>：</a:t>
            </a:r>
            <a:r>
              <a:rPr lang="en-US" altLang="zh-CN" dirty="0" smtClean="0"/>
              <a:t>./src/main/java/web</a:t>
            </a:r>
            <a:endParaRPr lang="en-US" altLang="zh-CN" dirty="0"/>
          </a:p>
          <a:p>
            <a:r>
              <a:rPr lang="en-US" altLang="zh-CN" dirty="0" smtClean="0"/>
              <a:t>Database</a:t>
            </a:r>
          </a:p>
          <a:p>
            <a:pPr lvl="1"/>
            <a:r>
              <a:rPr lang="en-US" altLang="zh-CN" dirty="0" smtClean="0"/>
              <a:t>DAO</a:t>
            </a:r>
            <a:r>
              <a:rPr lang="zh-CN" altLang="en-US" dirty="0" smtClean="0"/>
              <a:t>层：</a:t>
            </a:r>
            <a:r>
              <a:rPr lang="en-US" altLang="zh-CN" dirty="0" smtClean="0"/>
              <a:t>./src/main/java/</a:t>
            </a:r>
            <a:r>
              <a:rPr lang="en-US" altLang="zh-CN" dirty="0" err="1" smtClean="0"/>
              <a:t>dao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Service</a:t>
            </a:r>
            <a:r>
              <a:rPr lang="zh-CN" altLang="en-US" dirty="0" smtClean="0"/>
              <a:t>层：</a:t>
            </a:r>
            <a:r>
              <a:rPr lang="en-US" altLang="zh-CN" dirty="0" smtClean="0"/>
              <a:t>./src/main/java/service</a:t>
            </a:r>
          </a:p>
          <a:p>
            <a:pPr lvl="1"/>
            <a:r>
              <a:rPr lang="en-US" altLang="zh-CN" dirty="0" smtClean="0"/>
              <a:t>C</a:t>
            </a:r>
            <a:r>
              <a:rPr lang="en-US" altLang="zh-CN" dirty="0" smtClean="0">
                <a:latin typeface="Mongolian Baiti" charset="-122"/>
                <a:ea typeface="Mongolian Baiti" charset="-122"/>
                <a:cs typeface="Mongolian Baiti" charset="-122"/>
              </a:rPr>
              <a:t>3</a:t>
            </a:r>
            <a:r>
              <a:rPr lang="en-US" altLang="zh-CN" dirty="0" smtClean="0"/>
              <a:t>P</a:t>
            </a:r>
            <a:r>
              <a:rPr lang="en-US" altLang="zh-CN" dirty="0" smtClean="0">
                <a:latin typeface="Mongolian Baiti" charset="-122"/>
                <a:ea typeface="Mongolian Baiti" charset="-122"/>
                <a:cs typeface="Mongolian Baiti" charset="-122"/>
              </a:rPr>
              <a:t>0</a:t>
            </a:r>
            <a:r>
              <a:rPr lang="zh-CN" altLang="en-US" dirty="0" smtClean="0">
                <a:latin typeface="Mongolian Baiti" charset="-122"/>
                <a:ea typeface="Mongolian Baiti" charset="-122"/>
                <a:cs typeface="Mongolian Baiti" charset="-122"/>
              </a:rPr>
              <a:t> </a:t>
            </a:r>
            <a:r>
              <a:rPr lang="zh-CN" altLang="en-US" dirty="0" smtClean="0"/>
              <a:t>连接池：</a:t>
            </a:r>
            <a:r>
              <a:rPr lang="en-US" altLang="zh-CN" dirty="0" smtClean="0"/>
              <a:t>c</a:t>
            </a:r>
            <a:r>
              <a:rPr lang="en-US" altLang="zh-CN" dirty="0" smtClean="0">
                <a:latin typeface="Mongolian Baiti" charset="-122"/>
                <a:ea typeface="Mongolian Baiti" charset="-122"/>
                <a:cs typeface="Mongolian Baiti" charset="-122"/>
              </a:rPr>
              <a:t>3</a:t>
            </a:r>
            <a:r>
              <a:rPr lang="en-US" altLang="zh-CN" dirty="0" smtClean="0"/>
              <a:t>p</a:t>
            </a:r>
            <a:r>
              <a:rPr lang="en-US" altLang="zh-CN" dirty="0" smtClean="0">
                <a:latin typeface="Mongolian Baiti" charset="-122"/>
                <a:ea typeface="Mongolian Baiti" charset="-122"/>
                <a:cs typeface="Mongolian Baiti" charset="-122"/>
              </a:rPr>
              <a:t>0</a:t>
            </a:r>
            <a:r>
              <a:rPr lang="en-US" altLang="zh-CN" dirty="0" smtClean="0"/>
              <a:t>-config.xml</a:t>
            </a:r>
          </a:p>
          <a:p>
            <a:r>
              <a:rPr lang="zh-CN" altLang="en-US" dirty="0" smtClean="0"/>
              <a:t>其他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工具类：</a:t>
            </a:r>
            <a:r>
              <a:rPr lang="en-US" altLang="zh-CN" dirty="0" smtClean="0"/>
              <a:t>./src/main/java/</a:t>
            </a:r>
            <a:r>
              <a:rPr lang="en-US" altLang="zh-CN" dirty="0" err="1" smtClean="0"/>
              <a:t>utils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过滤器：</a:t>
            </a:r>
            <a:r>
              <a:rPr lang="en-US" altLang="zh-CN" dirty="0" smtClean="0"/>
              <a:t>./src/main/java/filter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1385542"/>
            <a:ext cx="2098088" cy="4588565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6728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动态页面生成过程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"/>
            <a:ext cx="9437336" cy="5715000"/>
          </a:xfrm>
        </p:spPr>
      </p:pic>
    </p:spTree>
    <p:extLst>
      <p:ext uri="{BB962C8B-B14F-4D97-AF65-F5344CB8AC3E}">
        <p14:creationId xmlns:p14="http://schemas.microsoft.com/office/powerpoint/2010/main" val="170589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819400"/>
            <a:ext cx="6629400" cy="129540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indent="0" algn="ctr">
              <a:buNone/>
            </a:pPr>
            <a:r>
              <a:rPr lang="zh-CN" altLang="en-US" sz="8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类设计</a:t>
            </a:r>
            <a:endParaRPr lang="en-GB" sz="8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16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举例：</a:t>
            </a:r>
            <a:r>
              <a:rPr lang="en-US" altLang="zh-CN" b="1" dirty="0" err="1" smtClean="0"/>
              <a:t>BuyServlet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066800"/>
            <a:ext cx="8461375" cy="5516014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75704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UG template basic NL">
  <a:themeElements>
    <a:clrScheme name="RUG template basic NL 2">
      <a:dk1>
        <a:srgbClr val="707070"/>
      </a:dk1>
      <a:lt1>
        <a:srgbClr val="FFFFFF"/>
      </a:lt1>
      <a:dk2>
        <a:srgbClr val="707070"/>
      </a:dk2>
      <a:lt2>
        <a:srgbClr val="000000"/>
      </a:lt2>
      <a:accent1>
        <a:srgbClr val="C8C8C8"/>
      </a:accent1>
      <a:accent2>
        <a:srgbClr val="CC0000"/>
      </a:accent2>
      <a:accent3>
        <a:srgbClr val="FFFFFF"/>
      </a:accent3>
      <a:accent4>
        <a:srgbClr val="5F5F5F"/>
      </a:accent4>
      <a:accent5>
        <a:srgbClr val="E0E0E0"/>
      </a:accent5>
      <a:accent6>
        <a:srgbClr val="B90000"/>
      </a:accent6>
      <a:hlink>
        <a:srgbClr val="000000"/>
      </a:hlink>
      <a:folHlink>
        <a:srgbClr val="772DEF"/>
      </a:folHlink>
    </a:clrScheme>
    <a:fontScheme name="RUG template basic NL">
      <a:majorFont>
        <a:latin typeface="Georgia"/>
        <a:ea typeface="ＭＳ Ｐゴシック"/>
        <a:cs typeface=""/>
      </a:majorFont>
      <a:minorFont>
        <a:latin typeface="Georgi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nl-NL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nl-NL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lnDef>
  </a:objectDefaults>
  <a:extraClrSchemeLst>
    <a:extraClrScheme>
      <a:clrScheme name="RUG template basic NL 1">
        <a:dk1>
          <a:srgbClr val="707070"/>
        </a:dk1>
        <a:lt1>
          <a:srgbClr val="FFFFFF"/>
        </a:lt1>
        <a:dk2>
          <a:srgbClr val="707070"/>
        </a:dk2>
        <a:lt2>
          <a:srgbClr val="000000"/>
        </a:lt2>
        <a:accent1>
          <a:srgbClr val="C8C8C8"/>
        </a:accent1>
        <a:accent2>
          <a:srgbClr val="CC0000"/>
        </a:accent2>
        <a:accent3>
          <a:srgbClr val="FFFFFF"/>
        </a:accent3>
        <a:accent4>
          <a:srgbClr val="5F5F5F"/>
        </a:accent4>
        <a:accent5>
          <a:srgbClr val="E0E0E0"/>
        </a:accent5>
        <a:accent6>
          <a:srgbClr val="B90000"/>
        </a:accent6>
        <a:hlink>
          <a:srgbClr val="009CEF"/>
        </a:hlink>
        <a:folHlink>
          <a:srgbClr val="772DE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G template basic NL 2">
        <a:dk1>
          <a:srgbClr val="707070"/>
        </a:dk1>
        <a:lt1>
          <a:srgbClr val="FFFFFF"/>
        </a:lt1>
        <a:dk2>
          <a:srgbClr val="707070"/>
        </a:dk2>
        <a:lt2>
          <a:srgbClr val="000000"/>
        </a:lt2>
        <a:accent1>
          <a:srgbClr val="C8C8C8"/>
        </a:accent1>
        <a:accent2>
          <a:srgbClr val="CC0000"/>
        </a:accent2>
        <a:accent3>
          <a:srgbClr val="FFFFFF"/>
        </a:accent3>
        <a:accent4>
          <a:srgbClr val="5F5F5F"/>
        </a:accent4>
        <a:accent5>
          <a:srgbClr val="E0E0E0"/>
        </a:accent5>
        <a:accent6>
          <a:srgbClr val="B90000"/>
        </a:accent6>
        <a:hlink>
          <a:srgbClr val="000000"/>
        </a:hlink>
        <a:folHlink>
          <a:srgbClr val="772DE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liang2009rrd</Template>
  <TotalTime>36514</TotalTime>
  <Words>274</Words>
  <Application>Microsoft Macintosh PowerPoint</Application>
  <PresentationFormat>On-screen Show (4:3)</PresentationFormat>
  <Paragraphs>64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Calibri</vt:lpstr>
      <vt:lpstr>Courier New</vt:lpstr>
      <vt:lpstr>Georgia</vt:lpstr>
      <vt:lpstr>Mongolian Baiti</vt:lpstr>
      <vt:lpstr>ＭＳ Ｐゴシック</vt:lpstr>
      <vt:lpstr>Times</vt:lpstr>
      <vt:lpstr>Verdana</vt:lpstr>
      <vt:lpstr>Wingdings</vt:lpstr>
      <vt:lpstr>华文中宋</vt:lpstr>
      <vt:lpstr>华文楷体</vt:lpstr>
      <vt:lpstr>宋体</vt:lpstr>
      <vt:lpstr>楷体</vt:lpstr>
      <vt:lpstr>黑体</vt:lpstr>
      <vt:lpstr>Arial</vt:lpstr>
      <vt:lpstr>RUG template basic NL</vt:lpstr>
      <vt:lpstr>BookStore项目实验报告  《Web程序设计实验》期末项目展示   </vt:lpstr>
      <vt:lpstr>PowerPoint Presentation</vt:lpstr>
      <vt:lpstr>网站概述</vt:lpstr>
      <vt:lpstr>任务分工</vt:lpstr>
      <vt:lpstr>PowerPoint Presentation</vt:lpstr>
      <vt:lpstr>项目架构</vt:lpstr>
      <vt:lpstr>动态页面生成过程</vt:lpstr>
      <vt:lpstr>PowerPoint Presentation</vt:lpstr>
      <vt:lpstr>举例：BuyServlet</vt:lpstr>
      <vt:lpstr>举例：OrderServlet</vt:lpstr>
      <vt:lpstr>举例：ClientListOrderServlet</vt:lpstr>
      <vt:lpstr>PowerPoint Presentation</vt:lpstr>
      <vt:lpstr>网站首页</vt:lpstr>
      <vt:lpstr>购物车</vt:lpstr>
      <vt:lpstr>购物车详情</vt:lpstr>
      <vt:lpstr>用户订单</vt:lpstr>
      <vt:lpstr>用户订单详情</vt:lpstr>
      <vt:lpstr>Thanks  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Shahin</dc:creator>
  <cp:lastModifiedBy>雪遥 张</cp:lastModifiedBy>
  <cp:revision>1759</cp:revision>
  <cp:lastPrinted>2018-04-11T22:16:39Z</cp:lastPrinted>
  <dcterms:created xsi:type="dcterms:W3CDTF">2009-08-05T06:21:46Z</dcterms:created>
  <dcterms:modified xsi:type="dcterms:W3CDTF">2018-06-19T13:15:32Z</dcterms:modified>
</cp:coreProperties>
</file>